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76" r:id="rId4"/>
    <p:sldId id="288" r:id="rId5"/>
    <p:sldId id="277" r:id="rId6"/>
    <p:sldId id="290" r:id="rId7"/>
    <p:sldId id="280" r:id="rId8"/>
    <p:sldId id="282" r:id="rId9"/>
    <p:sldId id="284" r:id="rId10"/>
    <p:sldId id="285" r:id="rId11"/>
    <p:sldId id="286" r:id="rId12"/>
    <p:sldId id="273"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121" autoAdjust="0"/>
    <p:restoredTop sz="94660"/>
  </p:normalViewPr>
  <p:slideViewPr>
    <p:cSldViewPr>
      <p:cViewPr varScale="1">
        <p:scale>
          <a:sx n="106" d="100"/>
          <a:sy n="106" d="100"/>
        </p:scale>
        <p:origin x="-30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08.02.2017</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5B106E36-FD25-4E2D-B0AA-010F637433A0}"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08.02.2017</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08.02.2017</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548680"/>
            <a:ext cx="7488160" cy="2589272"/>
          </a:xfrm>
        </p:spPr>
        <p:txBody>
          <a:bodyPr>
            <a:normAutofit fontScale="90000"/>
          </a:bodyPr>
          <a:lstStyle/>
          <a:p>
            <a:r>
              <a:rPr lang="ru-RU"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Печорин в отношениях с другими персонажами романа М.Ю.Лермонтова «Герой нашего времени»  </a:t>
            </a:r>
            <a:endParaRPr lang="ru-RU"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Подзаголовок 2"/>
          <p:cNvSpPr>
            <a:spLocks noGrp="1"/>
          </p:cNvSpPr>
          <p:nvPr>
            <p:ph type="subTitle" idx="1"/>
          </p:nvPr>
        </p:nvSpPr>
        <p:spPr>
          <a:xfrm>
            <a:off x="2663952" y="5921896"/>
            <a:ext cx="6480048" cy="936104"/>
          </a:xfrm>
        </p:spPr>
        <p:txBody>
          <a:bodyPr>
            <a:normAutofit/>
          </a:bodyPr>
          <a:lstStyle/>
          <a:p>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995936" y="188640"/>
            <a:ext cx="4896544" cy="6309320"/>
          </a:xfrm>
        </p:spPr>
        <p:txBody>
          <a:bodyPr>
            <a:normAutofit lnSpcReduction="10000"/>
          </a:bodyPr>
          <a:lstStyle/>
          <a:p>
            <a:r>
              <a:rPr lang="ru-RU" dirty="0" smtClean="0"/>
              <a:t>Главная проблема этого романа —судьба мыслящего, талантливого человека, который не смог найти себе применение в условиях общественного застоя. Белинский назвал его “умной ненужностью”, “нравственным калекой”. Лермонтов показал Печорина как бы через историю “души человеческой” через его судьбу. Где образ Печорина “как героя своего времени” раскрывается во взаимоотношениях с другими персонажами, которые не похожи ни по характеру, ни по положению на Печорина. </a:t>
            </a:r>
          </a:p>
          <a:p>
            <a:endParaRPr lang="ru-RU" dirty="0"/>
          </a:p>
        </p:txBody>
      </p:sp>
      <p:pic>
        <p:nvPicPr>
          <p:cNvPr id="1028" name="Picture 4" descr="http://visitkmv.ru/uploads/article/Image/new/4.jpg"/>
          <p:cNvPicPr>
            <a:picLocks noChangeAspect="1" noChangeArrowheads="1"/>
          </p:cNvPicPr>
          <p:nvPr/>
        </p:nvPicPr>
        <p:blipFill>
          <a:blip r:embed="rId2" cstate="print"/>
          <a:srcRect/>
          <a:stretch>
            <a:fillRect/>
          </a:stretch>
        </p:blipFill>
        <p:spPr bwMode="auto">
          <a:xfrm>
            <a:off x="467544" y="1124744"/>
            <a:ext cx="2857500" cy="4267200"/>
          </a:xfrm>
          <a:prstGeom prst="rect">
            <a:avLst/>
          </a:prstGeom>
          <a:noFill/>
        </p:spPr>
      </p:pic>
    </p:spTree>
  </p:cSld>
  <p:clrMapOvr>
    <a:masterClrMapping/>
  </p:clrMapOvr>
  <p:transition>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Text Box 6"/>
          <p:cNvSpPr txBox="1">
            <a:spLocks noChangeArrowheads="1"/>
          </p:cNvSpPr>
          <p:nvPr/>
        </p:nvSpPr>
        <p:spPr bwMode="auto">
          <a:xfrm>
            <a:off x="1293813" y="669925"/>
            <a:ext cx="7850187" cy="2554545"/>
          </a:xfrm>
          <a:prstGeom prst="rect">
            <a:avLst/>
          </a:prstGeom>
          <a:noFill/>
          <a:ln w="9525">
            <a:noFill/>
            <a:miter lim="800000"/>
            <a:headEnd/>
            <a:tailEnd/>
          </a:ln>
          <a:effectLst/>
        </p:spPr>
        <p:txBody>
          <a:bodyPr>
            <a:spAutoFit/>
          </a:bodyPr>
          <a:lstStyle/>
          <a:p>
            <a:pPr>
              <a:spcBef>
                <a:spcPct val="50000"/>
              </a:spcBef>
            </a:pPr>
            <a:r>
              <a:rPr lang="ru-RU" dirty="0"/>
              <a:t>   </a:t>
            </a:r>
            <a:endParaRPr lang="ru-RU" sz="2000" b="1" dirty="0"/>
          </a:p>
          <a:p>
            <a:pPr>
              <a:spcBef>
                <a:spcPct val="50000"/>
              </a:spcBef>
            </a:pPr>
            <a:r>
              <a:rPr lang="ru-RU" sz="2000" b="1" dirty="0"/>
              <a:t/>
            </a:r>
            <a:br>
              <a:rPr lang="ru-RU" sz="2000" b="1" dirty="0"/>
            </a:br>
            <a:r>
              <a:rPr lang="ru-RU" sz="2000" b="1" dirty="0"/>
              <a:t>   </a:t>
            </a:r>
            <a:r>
              <a:rPr lang="ru-RU" sz="2000" b="1" i="1" dirty="0"/>
              <a:t>Сегодня нам предстоит  дать свою оценку и толкование некоторым поступкам и поведению Григория Печорина.  Мы ответим на главный вопрос:   можно ли отношения Печорина и Бэлы назвать любовью.</a:t>
            </a:r>
          </a:p>
          <a:p>
            <a:pPr>
              <a:spcBef>
                <a:spcPct val="50000"/>
              </a:spcBef>
            </a:pPr>
            <a:endParaRPr lang="ru-RU" sz="2000" b="1" i="1"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932040" y="17240"/>
            <a:ext cx="4211960" cy="6840760"/>
          </a:xfrm>
        </p:spPr>
        <p:txBody>
          <a:bodyPr>
            <a:normAutofit fontScale="85000" lnSpcReduction="20000"/>
          </a:bodyPr>
          <a:lstStyle/>
          <a:p>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И только один раз сам Печорин приподнимает завесу со своей души. "Во мне душа испорчена светом, воображение беспокойное, сердце ненасытное", — признается он Максиму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Максимычу</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Больно и страшно за человека, которому "горька остылой жизни чаша и уж ничто души не веселит". "Я один, никто меня не понимает", — пишет Лермонтов в одном из стихотворений. Так мог бы сказать и Печорин. Не понял его исповеди Максим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Максимыч</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Да и как понять старому службисту, проведшему всю жизнь в этой затерянной крепости, знающему только свои обязанности и исправно их исполняющему, человека, который "просит бури"? </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6386" name="Picture 2" descr="http://read.ru/images/illustrations/1296321302404134554.jpg"/>
          <p:cNvPicPr>
            <a:picLocks noChangeAspect="1" noChangeArrowheads="1"/>
          </p:cNvPicPr>
          <p:nvPr/>
        </p:nvPicPr>
        <p:blipFill>
          <a:blip r:embed="rId2" cstate="print"/>
          <a:srcRect/>
          <a:stretch>
            <a:fillRect/>
          </a:stretch>
        </p:blipFill>
        <p:spPr bwMode="auto">
          <a:xfrm>
            <a:off x="0" y="2420888"/>
            <a:ext cx="4826310" cy="3861048"/>
          </a:xfrm>
          <a:prstGeom prst="rect">
            <a:avLst/>
          </a:prstGeom>
          <a:noFill/>
        </p:spPr>
      </p:pic>
      <p:sp>
        <p:nvSpPr>
          <p:cNvPr id="6" name="Прямоугольник 5"/>
          <p:cNvSpPr/>
          <p:nvPr/>
        </p:nvSpPr>
        <p:spPr>
          <a:xfrm>
            <a:off x="0" y="0"/>
            <a:ext cx="5040560" cy="2308324"/>
          </a:xfrm>
          <a:prstGeom prst="rect">
            <a:avLst/>
          </a:prstGeom>
          <a:noFill/>
        </p:spPr>
        <p:txBody>
          <a:bodyPr wrap="square" lIns="91440" tIns="45720" rIns="91440" bIns="45720">
            <a:spAutoFit/>
          </a:bodyPr>
          <a:lstStyle/>
          <a:p>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Впрочем, для себя Максим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Максимыч</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объяснил все просто: чудачества Печорина происходят из-за того, что он богат. И хотя жалко ему погибшую Бэлу, хотя в душе обвиняет в ее смерти Печорина, все равно для него сумасбродный молодой человек — "бедняжка".  </a:t>
            </a:r>
          </a:p>
        </p:txBody>
      </p:sp>
    </p:spTree>
  </p:cSld>
  <p:clrMapOvr>
    <a:masterClrMapping/>
  </p:clrMapOvr>
  <p:transition>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403350" y="404813"/>
            <a:ext cx="7561263" cy="2009775"/>
          </a:xfrm>
          <a:prstGeom prst="rect">
            <a:avLst/>
          </a:prstGeom>
          <a:noFill/>
          <a:ln w="9525">
            <a:noFill/>
            <a:miter lim="800000"/>
            <a:headEnd/>
            <a:tailEnd/>
          </a:ln>
          <a:effectLst/>
        </p:spPr>
        <p:txBody>
          <a:bodyPr>
            <a:spAutoFit/>
          </a:bodyPr>
          <a:lstStyle/>
          <a:p>
            <a:pPr>
              <a:spcBef>
                <a:spcPct val="50000"/>
              </a:spcBef>
            </a:pPr>
            <a:r>
              <a:rPr lang="ru-RU"/>
              <a:t/>
            </a:r>
            <a:br>
              <a:rPr lang="ru-RU"/>
            </a:br>
            <a:r>
              <a:rPr lang="ru-RU"/>
              <a:t>   </a:t>
            </a:r>
            <a:r>
              <a:rPr lang="ru-RU" sz="2400" b="1" i="1"/>
              <a:t>Как сложились взаимоотношения с Бэлой у Печорина?</a:t>
            </a:r>
            <a:br>
              <a:rPr lang="ru-RU" sz="2400" b="1" i="1"/>
            </a:br>
            <a:endParaRPr lang="ru-RU" sz="2400" b="1" i="1"/>
          </a:p>
          <a:p>
            <a:pPr>
              <a:spcBef>
                <a:spcPct val="50000"/>
              </a:spcBef>
            </a:pPr>
            <a:r>
              <a:rPr lang="ru-RU" sz="2400" b="1" i="1"/>
              <a:t>  </a:t>
            </a:r>
          </a:p>
        </p:txBody>
      </p:sp>
      <p:pic>
        <p:nvPicPr>
          <p:cNvPr id="7173" name="Picture 5"/>
          <p:cNvPicPr>
            <a:picLocks noChangeAspect="1" noChangeArrowheads="1"/>
          </p:cNvPicPr>
          <p:nvPr/>
        </p:nvPicPr>
        <p:blipFill>
          <a:blip r:embed="rId2"/>
          <a:srcRect l="4614" r="1837"/>
          <a:stretch>
            <a:fillRect/>
          </a:stretch>
        </p:blipFill>
        <p:spPr bwMode="auto">
          <a:xfrm>
            <a:off x="1403350" y="1700213"/>
            <a:ext cx="7273925" cy="3563937"/>
          </a:xfrm>
          <a:prstGeom prst="rect">
            <a:avLst/>
          </a:prstGeom>
          <a:noFill/>
          <a:ln w="9525">
            <a:noFill/>
            <a:miter lim="800000"/>
            <a:headEnd/>
            <a:tailEnd/>
          </a:ln>
          <a:effectLst/>
        </p:spPr>
      </p:pic>
      <p:sp>
        <p:nvSpPr>
          <p:cNvPr id="7174" name="Rectangle 6"/>
          <p:cNvSpPr>
            <a:spLocks noChangeArrowheads="1"/>
          </p:cNvSpPr>
          <p:nvPr/>
        </p:nvSpPr>
        <p:spPr bwMode="auto">
          <a:xfrm>
            <a:off x="323850" y="5300663"/>
            <a:ext cx="8820150" cy="461665"/>
          </a:xfrm>
          <a:prstGeom prst="rect">
            <a:avLst/>
          </a:prstGeom>
          <a:noFill/>
          <a:ln w="9525">
            <a:noFill/>
            <a:miter lim="800000"/>
            <a:headEnd/>
            <a:tailEnd/>
          </a:ln>
          <a:effectLst/>
        </p:spPr>
        <p:txBody>
          <a:bodyPr>
            <a:spAutoFit/>
          </a:bodyPr>
          <a:lstStyle/>
          <a:p>
            <a:pPr>
              <a:spcBef>
                <a:spcPct val="50000"/>
              </a:spcBef>
            </a:pPr>
            <a:r>
              <a:rPr lang="ru-RU" sz="2400" dirty="0" smtClean="0"/>
              <a:t>  </a:t>
            </a:r>
            <a:endParaRPr lang="ru-RU"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half" idx="1"/>
          </p:nvPr>
        </p:nvSpPr>
        <p:spPr>
          <a:xfrm>
            <a:off x="179512" y="1412776"/>
            <a:ext cx="3635896" cy="5040560"/>
          </a:xfrm>
        </p:spPr>
        <p:txBody>
          <a:bodyPr>
            <a:normAutofit fontScale="62500" lnSpcReduction="20000"/>
          </a:bodyPr>
          <a:lstStyle/>
          <a:p>
            <a:r>
              <a:rPr lang="ru-RU" dirty="0" smtClean="0"/>
              <a:t>Что изменилось? Максим </a:t>
            </a:r>
            <a:r>
              <a:rPr lang="ru-RU" dirty="0" err="1" smtClean="0"/>
              <a:t>Максимыч</a:t>
            </a:r>
            <a:r>
              <a:rPr lang="ru-RU" dirty="0" smtClean="0"/>
              <a:t> все тот же. Но ради встречи с Печориным бросает "в первый раз от роду... дела службы", позабыв о своих годах, бежит к нему. И вдруг... "Как я рад, дорогой Максим </a:t>
            </a:r>
            <a:r>
              <a:rPr lang="ru-RU" dirty="0" err="1" smtClean="0"/>
              <a:t>Максимыч</a:t>
            </a:r>
            <a:r>
              <a:rPr lang="ru-RU" dirty="0" smtClean="0"/>
              <a:t>! Ну, как вы поживаете?" — слышит он. Вежливая фраза. И только. Это сразу сердцем почувствовал Максим </a:t>
            </a:r>
            <a:r>
              <a:rPr lang="ru-RU" dirty="0" err="1" smtClean="0"/>
              <a:t>Максимыч</a:t>
            </a:r>
            <a:r>
              <a:rPr lang="ru-RU" dirty="0" smtClean="0"/>
              <a:t>, а ведь "он хотел на шею кинуться Печорину". </a:t>
            </a:r>
            <a:endParaRPr lang="ru-RU" dirty="0"/>
          </a:p>
        </p:txBody>
      </p:sp>
      <p:sp>
        <p:nvSpPr>
          <p:cNvPr id="3" name="Содержимое 2"/>
          <p:cNvSpPr>
            <a:spLocks noGrp="1"/>
          </p:cNvSpPr>
          <p:nvPr>
            <p:ph sz="half" idx="2"/>
          </p:nvPr>
        </p:nvSpPr>
        <p:spPr>
          <a:xfrm>
            <a:off x="5105400" y="404664"/>
            <a:ext cx="4038600" cy="4221087"/>
          </a:xfrm>
        </p:spPr>
        <p:txBody>
          <a:bodyPr>
            <a:normAutofit fontScale="62500" lnSpcReduction="20000"/>
          </a:bodyPr>
          <a:lstStyle/>
          <a:p>
            <a:r>
              <a:rPr lang="ru-RU" dirty="0" smtClean="0"/>
              <a:t>Но стоит ли укорять? Были ли они приятелями? Максим </a:t>
            </a:r>
            <a:r>
              <a:rPr lang="ru-RU" dirty="0" err="1" smtClean="0"/>
              <a:t>Максимыч</a:t>
            </a:r>
            <a:r>
              <a:rPr lang="ru-RU" dirty="0" smtClean="0"/>
              <a:t> принял желаемое за действительное. Не может быть ему другом Печорин, на разных полюсах стоят эти люди. Пожалуй, по-настоящему несчастлив именно Печорин. Полный сил, ума, энергии, мечется он по свету. Куда деть ему "силы необъятные"? Что ждет его? Тоска, смерть. "Бедный старик"... Но гораздо "беднее" его сам Печорин.</a:t>
            </a:r>
            <a:endParaRPr lang="ru-RU" dirty="0"/>
          </a:p>
        </p:txBody>
      </p:sp>
      <p:sp>
        <p:nvSpPr>
          <p:cNvPr id="4" name="Заголовок 3"/>
          <p:cNvSpPr>
            <a:spLocks noGrp="1"/>
          </p:cNvSpPr>
          <p:nvPr>
            <p:ph type="title"/>
          </p:nvPr>
        </p:nvSpPr>
        <p:spPr/>
        <p:txBody>
          <a:bodyPr/>
          <a:lstStyle/>
          <a:p>
            <a:r>
              <a:rPr lang="ru-RU"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Вторая встреча</a:t>
            </a:r>
            <a:endParaRPr lang="ru-RU"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15362" name="Picture 2" descr="http://www.stihi.ru/pics/2011/01/29/8213.jpg"/>
          <p:cNvPicPr>
            <a:picLocks noChangeAspect="1" noChangeArrowheads="1"/>
          </p:cNvPicPr>
          <p:nvPr/>
        </p:nvPicPr>
        <p:blipFill>
          <a:blip r:embed="rId2" cstate="print"/>
          <a:srcRect/>
          <a:stretch>
            <a:fillRect/>
          </a:stretch>
        </p:blipFill>
        <p:spPr bwMode="auto">
          <a:xfrm>
            <a:off x="3794745" y="3861048"/>
            <a:ext cx="5349255" cy="2564904"/>
          </a:xfrm>
          <a:prstGeom prst="rect">
            <a:avLst/>
          </a:prstGeom>
          <a:noFill/>
        </p:spPr>
      </p:pic>
    </p:spTree>
  </p:cSld>
  <p:clrMapOvr>
    <a:masterClrMapping/>
  </p:clrMapOvr>
  <p:transition>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2555875" y="568325"/>
            <a:ext cx="4692311" cy="1015663"/>
          </a:xfrm>
          <a:prstGeom prst="rect">
            <a:avLst/>
          </a:prstGeom>
          <a:noFill/>
          <a:ln w="9525">
            <a:noFill/>
            <a:miter lim="800000"/>
            <a:headEnd/>
            <a:tailEnd/>
          </a:ln>
          <a:effectLst/>
        </p:spPr>
        <p:txBody>
          <a:bodyPr wrap="none" anchor="ctr">
            <a:spAutoFit/>
          </a:bodyPr>
          <a:lstStyle/>
          <a:p>
            <a:pPr algn="ctr"/>
            <a:r>
              <a:rPr lang="ru-RU" sz="3600" b="1" dirty="0">
                <a:solidFill>
                  <a:schemeClr val="bg2">
                    <a:lumMod val="25000"/>
                  </a:schemeClr>
                </a:solidFill>
              </a:rPr>
              <a:t>Характер Печорина</a:t>
            </a:r>
            <a:r>
              <a:rPr lang="ru-RU" sz="3600" b="1" dirty="0">
                <a:solidFill>
                  <a:srgbClr val="FFFF00"/>
                </a:solidFill>
              </a:rPr>
              <a:t/>
            </a:r>
            <a:br>
              <a:rPr lang="ru-RU" sz="3600" b="1" dirty="0">
                <a:solidFill>
                  <a:srgbClr val="FFFF00"/>
                </a:solidFill>
              </a:rPr>
            </a:br>
            <a:endParaRPr lang="ru-RU" sz="2400" b="1" dirty="0"/>
          </a:p>
        </p:txBody>
      </p:sp>
      <p:graphicFrame>
        <p:nvGraphicFramePr>
          <p:cNvPr id="9272" name="Group 56"/>
          <p:cNvGraphicFramePr>
            <a:graphicFrameLocks noGrp="1"/>
          </p:cNvGraphicFramePr>
          <p:nvPr/>
        </p:nvGraphicFramePr>
        <p:xfrm>
          <a:off x="323850" y="1989138"/>
          <a:ext cx="8351838" cy="3695700"/>
        </p:xfrm>
        <a:graphic>
          <a:graphicData uri="http://schemas.openxmlformats.org/drawingml/2006/table">
            <a:tbl>
              <a:tblPr/>
              <a:tblGrid>
                <a:gridCol w="3398838"/>
                <a:gridCol w="3030537"/>
                <a:gridCol w="1922463"/>
              </a:tblGrid>
              <a:tr h="1409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П</a:t>
                      </a:r>
                      <a:r>
                        <a:rPr kumimoji="0" lang="ru-RU" sz="1800" b="0" i="1" u="none" strike="noStrike" cap="none" normalizeH="0" baseline="0" smtClean="0">
                          <a:ln>
                            <a:noFill/>
                          </a:ln>
                          <a:solidFill>
                            <a:schemeClr val="tx1"/>
                          </a:solidFill>
                          <a:effectLst/>
                          <a:latin typeface="Arial" charset="0"/>
                        </a:rPr>
                        <a:t>оложительные черты характера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ru-RU" sz="1800" b="0" i="1" u="none" strike="noStrike" cap="none" normalizeH="0" baseline="0" smtClean="0">
                        <a:ln>
                          <a:noFill/>
                        </a:ln>
                        <a:solidFill>
                          <a:schemeClr val="tx1"/>
                        </a:solidFill>
                        <a:effectLst/>
                        <a:latin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800" b="0" i="1" u="none" strike="noStrike" cap="none" normalizeH="0" baseline="0" smtClean="0">
                          <a:ln>
                            <a:noFill/>
                          </a:ln>
                          <a:solidFill>
                            <a:schemeClr val="tx1"/>
                          </a:solidFill>
                          <a:effectLst/>
                          <a:latin typeface="Arial" charset="0"/>
                        </a:rPr>
                        <a:t>Отрицательные  черты характера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ru-RU" sz="1800" b="1" i="1" u="none" strike="noStrike" cap="none" normalizeH="0" baseline="0" smtClean="0">
                        <a:ln>
                          <a:noFill/>
                        </a:ln>
                        <a:solidFill>
                          <a:schemeClr val="tx1"/>
                        </a:solidFill>
                        <a:effectLst/>
                        <a:latin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800" b="1" i="1" u="none" strike="noStrike" cap="none" normalizeH="0" baseline="0" smtClean="0">
                          <a:ln>
                            <a:noFill/>
                          </a:ln>
                          <a:solidFill>
                            <a:schemeClr val="tx1"/>
                          </a:solidFill>
                          <a:effectLst/>
                          <a:latin typeface="Arial" charset="0"/>
                        </a:rPr>
                        <a:t>Вопрос</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4652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Бесстрашие, смелость</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Щедрость</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Способность на пылкое, глубокое чувство</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Доброта, внимательное отношение (при желании) к другому человеку</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Авантюризм</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Непостоянство</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Быстрая смена настроения</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Эгоизм</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Равнодушие</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Что толкает Печорина на такие поступки? </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(скука, неудовлетворенность жизнью)</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260" name="Rectangle 44"/>
          <p:cNvSpPr>
            <a:spLocks noChangeArrowheads="1"/>
          </p:cNvSpPr>
          <p:nvPr/>
        </p:nvSpPr>
        <p:spPr bwMode="auto">
          <a:xfrm>
            <a:off x="4481513" y="5991225"/>
            <a:ext cx="184150" cy="641350"/>
          </a:xfrm>
          <a:prstGeom prst="rect">
            <a:avLst/>
          </a:prstGeom>
          <a:noFill/>
          <a:ln w="9525">
            <a:noFill/>
            <a:miter lim="800000"/>
            <a:headEnd/>
            <a:tailEnd/>
          </a:ln>
          <a:effectLst/>
        </p:spPr>
        <p:txBody>
          <a:bodyPr wrap="none" anchor="ctr">
            <a:spAutoFit/>
          </a:bodyPr>
          <a:lstStyle/>
          <a:p>
            <a:pPr algn="ctr"/>
            <a:endParaRPr lang="ru-RU"/>
          </a:p>
          <a:p>
            <a:pPr algn="ctr" eaLnBrk="0" hangingPunct="0"/>
            <a:endParaRPr lang="ru-RU"/>
          </a:p>
        </p:txBody>
      </p:sp>
      <p:sp>
        <p:nvSpPr>
          <p:cNvPr id="9274" name="Rectangle 58"/>
          <p:cNvSpPr>
            <a:spLocks noChangeArrowheads="1"/>
          </p:cNvSpPr>
          <p:nvPr/>
        </p:nvSpPr>
        <p:spPr bwMode="auto">
          <a:xfrm>
            <a:off x="468313" y="3429000"/>
            <a:ext cx="6335712" cy="2232025"/>
          </a:xfrm>
          <a:prstGeom prst="rect">
            <a:avLst/>
          </a:prstGeom>
          <a:solidFill>
            <a:schemeClr val="accent1"/>
          </a:solidFill>
          <a:ln w="9525">
            <a:solidFill>
              <a:schemeClr val="tx1"/>
            </a:solidFill>
            <a:miter lim="800000"/>
            <a:headEnd/>
            <a:tailEnd/>
          </a:ln>
          <a:effectLst/>
        </p:spPr>
        <p:txBody>
          <a:bodyPr wrap="none" anchor="ctr"/>
          <a:lstStyle/>
          <a:p>
            <a:endParaRPr lang="ru-RU"/>
          </a:p>
        </p:txBody>
      </p:sp>
      <p:sp>
        <p:nvSpPr>
          <p:cNvPr id="9275" name="Rectangle 59"/>
          <p:cNvSpPr>
            <a:spLocks noChangeArrowheads="1"/>
          </p:cNvSpPr>
          <p:nvPr/>
        </p:nvSpPr>
        <p:spPr bwMode="auto">
          <a:xfrm>
            <a:off x="7164388" y="4581525"/>
            <a:ext cx="1511300" cy="1079500"/>
          </a:xfrm>
          <a:prstGeom prst="rect">
            <a:avLst/>
          </a:prstGeom>
          <a:solidFill>
            <a:schemeClr val="accent1"/>
          </a:solidFill>
          <a:ln w="9525">
            <a:solidFill>
              <a:schemeClr val="tx1"/>
            </a:solidFill>
            <a:miter lim="800000"/>
            <a:headEnd/>
            <a:tailEnd/>
          </a:ln>
          <a:effectLst/>
        </p:spPr>
        <p:txBody>
          <a:bodyPr wrap="none" anchor="ct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9274"/>
                                        </p:tgtEl>
                                      </p:cBhvr>
                                    </p:animEffect>
                                    <p:set>
                                      <p:cBhvr>
                                        <p:cTn id="7" dur="1" fill="hold">
                                          <p:stCondLst>
                                            <p:cond delay="499"/>
                                          </p:stCondLst>
                                        </p:cTn>
                                        <p:tgtEl>
                                          <p:spTgt spid="927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9275"/>
                                        </p:tgtEl>
                                      </p:cBhvr>
                                    </p:animEffect>
                                    <p:set>
                                      <p:cBhvr>
                                        <p:cTn id="12" dur="1" fill="hold">
                                          <p:stCondLst>
                                            <p:cond delay="499"/>
                                          </p:stCondLst>
                                        </p:cTn>
                                        <p:tgtEl>
                                          <p:spTgt spid="92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4" grpId="0" animBg="1"/>
      <p:bldP spid="927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1476375" y="836613"/>
            <a:ext cx="7200900" cy="1917700"/>
          </a:xfrm>
          <a:prstGeom prst="rect">
            <a:avLst/>
          </a:prstGeom>
          <a:noFill/>
          <a:ln w="9525">
            <a:noFill/>
            <a:miter lim="800000"/>
            <a:headEnd/>
            <a:tailEnd/>
          </a:ln>
          <a:effectLst/>
        </p:spPr>
        <p:txBody>
          <a:bodyPr>
            <a:spAutoFit/>
          </a:bodyPr>
          <a:lstStyle/>
          <a:p>
            <a:pPr algn="ctr">
              <a:spcBef>
                <a:spcPct val="50000"/>
              </a:spcBef>
            </a:pPr>
            <a:r>
              <a:rPr lang="ru-RU" sz="2400" b="1"/>
              <a:t>В чем же загадка образа  Григория Александровича Печорина? </a:t>
            </a:r>
          </a:p>
          <a:p>
            <a:pPr>
              <a:spcBef>
                <a:spcPct val="50000"/>
              </a:spcBef>
            </a:pPr>
            <a:endParaRPr lang="ru-RU" sz="2400" b="1"/>
          </a:p>
          <a:p>
            <a:pPr>
              <a:spcBef>
                <a:spcPct val="50000"/>
              </a:spcBef>
            </a:pPr>
            <a:r>
              <a:rPr lang="ru-RU" sz="2400" b="1"/>
              <a:t> </a:t>
            </a:r>
          </a:p>
        </p:txBody>
      </p:sp>
      <p:pic>
        <p:nvPicPr>
          <p:cNvPr id="10245" name="Picture 5"/>
          <p:cNvPicPr>
            <a:picLocks noChangeAspect="1" noChangeArrowheads="1"/>
          </p:cNvPicPr>
          <p:nvPr/>
        </p:nvPicPr>
        <p:blipFill>
          <a:blip r:embed="rId2"/>
          <a:srcRect l="7788" r="44145"/>
          <a:stretch>
            <a:fillRect/>
          </a:stretch>
        </p:blipFill>
        <p:spPr bwMode="auto">
          <a:xfrm>
            <a:off x="5843588" y="1989138"/>
            <a:ext cx="2978150" cy="4116387"/>
          </a:xfrm>
          <a:prstGeom prst="rect">
            <a:avLst/>
          </a:prstGeom>
          <a:noFill/>
          <a:ln w="9525">
            <a:noFill/>
            <a:miter lim="800000"/>
            <a:headEnd/>
            <a:tailEnd/>
          </a:ln>
          <a:effectLst/>
        </p:spPr>
      </p:pic>
      <p:sp>
        <p:nvSpPr>
          <p:cNvPr id="10246" name="Text Box 6"/>
          <p:cNvSpPr txBox="1">
            <a:spLocks noChangeArrowheads="1"/>
          </p:cNvSpPr>
          <p:nvPr/>
        </p:nvSpPr>
        <p:spPr bwMode="auto">
          <a:xfrm>
            <a:off x="323850" y="2781300"/>
            <a:ext cx="5543550" cy="3195638"/>
          </a:xfrm>
          <a:prstGeom prst="rect">
            <a:avLst/>
          </a:prstGeom>
          <a:noFill/>
          <a:ln w="9525">
            <a:noFill/>
            <a:miter lim="800000"/>
            <a:headEnd/>
            <a:tailEnd/>
          </a:ln>
          <a:effectLst/>
        </p:spPr>
        <p:txBody>
          <a:bodyPr>
            <a:spAutoFit/>
          </a:bodyPr>
          <a:lstStyle/>
          <a:p>
            <a:pPr>
              <a:spcBef>
                <a:spcPct val="50000"/>
              </a:spcBef>
            </a:pPr>
            <a:r>
              <a:rPr lang="ru-RU" sz="2400" b="1" i="1" dirty="0"/>
              <a:t>(Это противоречивая личность, не умеющая сострадать, человек, привыкший исполнять только свои желания. Однако такая оценка неполная, так как Печорину присущи грусть и безысходность.) </a:t>
            </a:r>
          </a:p>
          <a:p>
            <a:pPr>
              <a:spcBef>
                <a:spcPct val="50000"/>
              </a:spcBef>
            </a:pPr>
            <a:endParaRPr lang="ru-RU" sz="2400" b="1"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6">
                                            <p:txEl>
                                              <p:pRg st="0" end="0"/>
                                            </p:txEl>
                                          </p:spTgt>
                                        </p:tgtEl>
                                        <p:attrNameLst>
                                          <p:attrName>style.visibility</p:attrName>
                                        </p:attrNameLst>
                                      </p:cBhvr>
                                      <p:to>
                                        <p:strVal val="visible"/>
                                      </p:to>
                                    </p:set>
                                    <p:animEffect transition="in" filter="blinds(horizontal)">
                                      <p:cBhvr>
                                        <p:cTn id="7" dur="500"/>
                                        <p:tgtEl>
                                          <p:spTgt spid="102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1692275" y="620713"/>
            <a:ext cx="4248150" cy="2123658"/>
          </a:xfrm>
          <a:prstGeom prst="rect">
            <a:avLst/>
          </a:prstGeom>
          <a:noFill/>
          <a:ln w="9525">
            <a:noFill/>
            <a:miter lim="800000"/>
            <a:headEnd/>
            <a:tailEnd/>
          </a:ln>
          <a:effectLst/>
        </p:spPr>
        <p:txBody>
          <a:bodyPr>
            <a:spAutoFit/>
          </a:bodyPr>
          <a:lstStyle/>
          <a:p>
            <a:pPr>
              <a:spcBef>
                <a:spcPct val="50000"/>
              </a:spcBef>
            </a:pPr>
            <a:r>
              <a:rPr lang="ru-RU" sz="2400" b="1" i="1" dirty="0"/>
              <a:t>Скажите, а как автор относится к своему герою </a:t>
            </a:r>
          </a:p>
          <a:p>
            <a:pPr>
              <a:spcBef>
                <a:spcPct val="50000"/>
              </a:spcBef>
            </a:pPr>
            <a:r>
              <a:rPr lang="ru-RU" sz="2400" b="1" i="1" dirty="0"/>
              <a:t>(одобряет или осуждает его)? </a:t>
            </a:r>
          </a:p>
        </p:txBody>
      </p:sp>
      <p:sp>
        <p:nvSpPr>
          <p:cNvPr id="11269" name="Text Box 5"/>
          <p:cNvSpPr txBox="1">
            <a:spLocks noChangeArrowheads="1"/>
          </p:cNvSpPr>
          <p:nvPr/>
        </p:nvSpPr>
        <p:spPr bwMode="auto">
          <a:xfrm>
            <a:off x="250825" y="3933825"/>
            <a:ext cx="5761038" cy="2282825"/>
          </a:xfrm>
          <a:prstGeom prst="rect">
            <a:avLst/>
          </a:prstGeom>
          <a:noFill/>
          <a:ln w="9525">
            <a:noFill/>
            <a:miter lim="800000"/>
            <a:headEnd/>
            <a:tailEnd/>
          </a:ln>
          <a:effectLst/>
        </p:spPr>
        <p:txBody>
          <a:bodyPr>
            <a:spAutoFit/>
          </a:bodyPr>
          <a:lstStyle/>
          <a:p>
            <a:pPr>
              <a:spcBef>
                <a:spcPct val="50000"/>
              </a:spcBef>
            </a:pPr>
            <a:r>
              <a:rPr lang="ru-RU" sz="2400" b="1" i="1"/>
              <a:t>А вы, читатели, можете однозначно ответить: положительный или отрицательный герой Печорин, преступник он или жертва обстоятельств?  </a:t>
            </a:r>
          </a:p>
        </p:txBody>
      </p:sp>
      <p:pic>
        <p:nvPicPr>
          <p:cNvPr id="11271" name="Picture 7"/>
          <p:cNvPicPr>
            <a:picLocks noChangeAspect="1" noChangeArrowheads="1"/>
          </p:cNvPicPr>
          <p:nvPr/>
        </p:nvPicPr>
        <p:blipFill>
          <a:blip r:embed="rId2"/>
          <a:srcRect l="8243" r="11201"/>
          <a:stretch>
            <a:fillRect/>
          </a:stretch>
        </p:blipFill>
        <p:spPr bwMode="auto">
          <a:xfrm>
            <a:off x="5940425" y="4005263"/>
            <a:ext cx="2808288" cy="2095500"/>
          </a:xfrm>
          <a:prstGeom prst="rect">
            <a:avLst/>
          </a:prstGeom>
          <a:noFill/>
          <a:ln w="9525">
            <a:noFill/>
            <a:miter lim="800000"/>
            <a:headEnd/>
            <a:tailEnd/>
          </a:ln>
          <a:effectLst/>
        </p:spPr>
      </p:pic>
      <p:pic>
        <p:nvPicPr>
          <p:cNvPr id="11272" name="Picture 8"/>
          <p:cNvPicPr>
            <a:picLocks noChangeAspect="1" noChangeArrowheads="1"/>
          </p:cNvPicPr>
          <p:nvPr/>
        </p:nvPicPr>
        <p:blipFill>
          <a:blip r:embed="rId3"/>
          <a:srcRect b="33952"/>
          <a:stretch>
            <a:fillRect/>
          </a:stretch>
        </p:blipFill>
        <p:spPr bwMode="auto">
          <a:xfrm>
            <a:off x="6011863" y="549275"/>
            <a:ext cx="2838450" cy="23717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3557" name="Rectangle 5"/>
          <p:cNvSpPr>
            <a:spLocks noChangeArrowheads="1"/>
          </p:cNvSpPr>
          <p:nvPr/>
        </p:nvSpPr>
        <p:spPr bwMode="auto">
          <a:xfrm>
            <a:off x="4932363" y="260350"/>
            <a:ext cx="3887787" cy="1569660"/>
          </a:xfrm>
          <a:prstGeom prst="rect">
            <a:avLst/>
          </a:prstGeom>
          <a:noFill/>
          <a:ln w="9525">
            <a:noFill/>
            <a:miter lim="800000"/>
            <a:headEnd/>
            <a:tailEnd/>
          </a:ln>
          <a:effectLst/>
        </p:spPr>
        <p:txBody>
          <a:bodyPr>
            <a:spAutoFit/>
          </a:bodyPr>
          <a:lstStyle/>
          <a:p>
            <a:pPr algn="ctr"/>
            <a:r>
              <a:rPr lang="ru-RU" sz="2400" b="1" dirty="0">
                <a:solidFill>
                  <a:schemeClr val="bg1"/>
                </a:solidFill>
                <a:effectLst>
                  <a:outerShdw blurRad="38100" dist="38100" dir="2700000" algn="tl">
                    <a:srgbClr val="000000"/>
                  </a:outerShdw>
                </a:effectLst>
              </a:rPr>
              <a:t>Чувствует ли Печорин ответственность за судьбы близких людей?</a:t>
            </a:r>
            <a:r>
              <a:rPr lang="ru-RU" sz="2400" b="1" dirty="0">
                <a:solidFill>
                  <a:schemeClr val="tx2"/>
                </a:solidFill>
                <a:effectLst>
                  <a:outerShdw blurRad="38100" dist="38100" dir="2700000" algn="tl">
                    <a:srgbClr val="000000"/>
                  </a:outerShdw>
                </a:effectLst>
              </a:rPr>
              <a:t/>
            </a:r>
            <a:br>
              <a:rPr lang="ru-RU" sz="2400" b="1" dirty="0">
                <a:solidFill>
                  <a:schemeClr val="tx2"/>
                </a:solidFill>
                <a:effectLst>
                  <a:outerShdw blurRad="38100" dist="38100" dir="2700000" algn="tl">
                    <a:srgbClr val="000000"/>
                  </a:outerShdw>
                </a:effectLst>
              </a:rPr>
            </a:br>
            <a:endParaRPr lang="ru-RU" sz="2400" b="1" dirty="0">
              <a:solidFill>
                <a:schemeClr val="tx2"/>
              </a:solidFill>
              <a:effectLst>
                <a:outerShdw blurRad="38100" dist="38100" dir="2700000" algn="tl">
                  <a:srgbClr val="000000"/>
                </a:outerShdw>
              </a:effectLst>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9461" name="Text Box 5"/>
          <p:cNvSpPr txBox="1">
            <a:spLocks noChangeArrowheads="1"/>
          </p:cNvSpPr>
          <p:nvPr/>
        </p:nvSpPr>
        <p:spPr bwMode="auto">
          <a:xfrm>
            <a:off x="395288" y="5805488"/>
            <a:ext cx="2808287" cy="822325"/>
          </a:xfrm>
          <a:prstGeom prst="rect">
            <a:avLst/>
          </a:prstGeom>
          <a:noFill/>
          <a:ln w="9525">
            <a:noFill/>
            <a:miter lim="800000"/>
            <a:headEnd/>
            <a:tailEnd/>
          </a:ln>
          <a:effectLst/>
        </p:spPr>
        <p:txBody>
          <a:bodyPr>
            <a:spAutoFit/>
          </a:bodyPr>
          <a:lstStyle/>
          <a:p>
            <a:pPr algn="ctr">
              <a:spcBef>
                <a:spcPct val="50000"/>
              </a:spcBef>
            </a:pPr>
            <a:r>
              <a:rPr lang="ru-RU" sz="2400" b="1">
                <a:solidFill>
                  <a:srgbClr val="000000"/>
                </a:solidFill>
              </a:rPr>
              <a:t>М. Врубель. Казбич и Азамат</a:t>
            </a:r>
          </a:p>
        </p:txBody>
      </p:sp>
      <p:sp>
        <p:nvSpPr>
          <p:cNvPr id="19462" name="Text Box 6"/>
          <p:cNvSpPr txBox="1">
            <a:spLocks noChangeArrowheads="1"/>
          </p:cNvSpPr>
          <p:nvPr/>
        </p:nvSpPr>
        <p:spPr bwMode="auto">
          <a:xfrm>
            <a:off x="179388" y="0"/>
            <a:ext cx="8497887" cy="863600"/>
          </a:xfrm>
          <a:prstGeom prst="rect">
            <a:avLst/>
          </a:prstGeom>
          <a:solidFill>
            <a:schemeClr val="tx1"/>
          </a:solidFill>
          <a:ln w="9525">
            <a:solidFill>
              <a:schemeClr val="tx1"/>
            </a:solidFill>
            <a:miter lim="800000"/>
            <a:headEnd/>
            <a:tailEnd/>
          </a:ln>
          <a:effectLst/>
        </p:spPr>
        <p:txBody>
          <a:bodyPr>
            <a:spAutoFit/>
          </a:bodyPr>
          <a:lstStyle/>
          <a:p>
            <a:pPr>
              <a:spcBef>
                <a:spcPct val="50000"/>
              </a:spcBef>
            </a:pPr>
            <a:r>
              <a:rPr lang="ru-RU" b="1"/>
              <a:t>- </a:t>
            </a:r>
            <a:r>
              <a:rPr lang="ru-RU" sz="2000" b="1">
                <a:solidFill>
                  <a:srgbClr val="000000"/>
                </a:solidFill>
              </a:rPr>
              <a:t>Какие выводы вы сделали для себя, прочитав главу «Бела»</a:t>
            </a:r>
            <a:r>
              <a:rPr lang="ru-RU" sz="2000">
                <a:solidFill>
                  <a:srgbClr val="000000"/>
                </a:solidFill>
              </a:rPr>
              <a:t> </a:t>
            </a:r>
          </a:p>
          <a:p>
            <a:pPr>
              <a:spcBef>
                <a:spcPct val="50000"/>
              </a:spcBef>
            </a:pPr>
            <a:endParaRPr lang="ru-RU" sz="2000">
              <a:solidFill>
                <a:srgbClr val="000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tub.rutube.ru/thumbs/6e/68/6e6868d81a53f149c65b89bb268063e5-1.jpg"/>
          <p:cNvPicPr>
            <a:picLocks noChangeAspect="1" noChangeArrowheads="1"/>
          </p:cNvPicPr>
          <p:nvPr/>
        </p:nvPicPr>
        <p:blipFill>
          <a:blip r:embed="rId2" cstate="print"/>
          <a:srcRect/>
          <a:stretch>
            <a:fillRect/>
          </a:stretch>
        </p:blipFill>
        <p:spPr bwMode="auto">
          <a:xfrm>
            <a:off x="4427984" y="764704"/>
            <a:ext cx="4464496" cy="4320480"/>
          </a:xfrm>
          <a:prstGeom prst="rect">
            <a:avLst/>
          </a:prstGeom>
          <a:noFill/>
        </p:spPr>
      </p:pic>
      <p:sp>
        <p:nvSpPr>
          <p:cNvPr id="3" name="Подзаголовок 2"/>
          <p:cNvSpPr>
            <a:spLocks noGrp="1"/>
          </p:cNvSpPr>
          <p:nvPr>
            <p:ph type="subTitle" idx="1"/>
          </p:nvPr>
        </p:nvSpPr>
        <p:spPr>
          <a:xfrm>
            <a:off x="179512" y="0"/>
            <a:ext cx="3816424" cy="6597352"/>
          </a:xfrm>
        </p:spPr>
        <p:txBody>
          <a:bodyPr>
            <a:normAutofit fontScale="70000" lnSpcReduction="20000"/>
          </a:bodyPr>
          <a:lstStyle/>
          <a:p>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Печорин сам говорит о себе: “Во мне живут два человека: один живет в полном смысле этого слова, другой мыслит и судит его”. Печорин—энергичный, умный человек, но он не может найти применения своему уму, своим знаниям. Печорин—жестокий и равнодушный эгоист, потому что он причиняет несчастья всем, с кем общается, и его не волнует состояние других людей. Но Белинский говорил, что он “страдающий эгоист”, потому что он обвиняет себя за свои поступки, он осознает свои действия, и ничего не приносит ему удовлетворения. Виною всему то общество, в котором появлялись талантливые люди, но которые не смогли проявить свои способности, обратить свою энергию на добрые и нужные дела.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124</TotalTime>
  <Words>510</Words>
  <Application>Microsoft Office PowerPoint</Application>
  <PresentationFormat>Экран (4:3)</PresentationFormat>
  <Paragraphs>32</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Открытая</vt:lpstr>
      <vt:lpstr>Печорин в отношениях с другими персонажами романа М.Ю.Лермонтова «Герой нашего времени»  </vt:lpstr>
      <vt:lpstr>Слайд 2</vt:lpstr>
      <vt:lpstr>Слайд 3</vt:lpstr>
      <vt:lpstr>Слайд 4</vt:lpstr>
      <vt:lpstr>Слайд 5</vt:lpstr>
      <vt:lpstr>Вторая встреча</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Печорин в отношениях с другими персонажами романа М.Ю.Лермонтова «Герой нашего времени»  </dc:title>
  <cp:lastModifiedBy>Галина</cp:lastModifiedBy>
  <cp:revision>24</cp:revision>
  <dcterms:modified xsi:type="dcterms:W3CDTF">2017-02-07T20:45:57Z</dcterms:modified>
</cp:coreProperties>
</file>